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9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1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s%20Analysis\accenture\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s%20Analysis\accenture\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A100FF"/>
                </a:solidFill>
                <a:latin typeface="+mn-lt"/>
                <a:ea typeface="+mn-ea"/>
                <a:cs typeface="+mn-cs"/>
              </a:defRPr>
            </a:pPr>
            <a:r>
              <a:rPr lang="en-US" sz="3200" baseline="0" dirty="0">
                <a:solidFill>
                  <a:srgbClr val="A100FF"/>
                </a:solidFill>
              </a:rPr>
              <a:t>Top 5 Categories by aggregate ‘Popularity’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A100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78937007874015"/>
          <c:y val="0.25080234762321374"/>
          <c:w val="0.72109951881014878"/>
          <c:h val="0.698271726450860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Categories Charts'!$B$1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A100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4C4-448C-B62D-B5004BF1C57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500" b="0" i="0" u="none" strike="noStrike" kern="1200" baseline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713FD8-B43A-495F-8D4D-A810A9B6404A}" type="VALUE">
                      <a:rPr lang="en-US" sz="1500" b="0" i="0" u="none" strike="noStrike" kern="1200" baseline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1500" b="0" i="0" u="none" strike="noStrike" kern="1200" baseline="0">
                          <a:solidFill>
                            <a:prstClr val="white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500" b="0" i="0" u="none" strike="noStrike" kern="1200" baseline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C4-448C-B62D-B5004BF1C572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713FD8-B43A-495F-8D4D-A810A9B6404A}" type="VALUE">
                      <a:rPr lang="en-US" sz="1500" baseline="0">
                        <a:solidFill>
                          <a:schemeClr val="bg1"/>
                        </a:solidFill>
                      </a:rPr>
                      <a:pPr>
                        <a:defRPr sz="15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4C4-448C-B62D-B5004BF1C572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713FD8-B43A-495F-8D4D-A810A9B6404A}" type="VALUE">
                      <a:rPr lang="en-US" sz="1500" baseline="0">
                        <a:solidFill>
                          <a:schemeClr val="bg1"/>
                        </a:solidFill>
                      </a:rPr>
                      <a:pPr>
                        <a:defRPr sz="15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4C4-448C-B62D-B5004BF1C572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713FD8-B43A-495F-8D4D-A810A9B6404A}" type="VALUE">
                      <a:rPr lang="en-US" sz="1500" baseline="0">
                        <a:solidFill>
                          <a:schemeClr val="bg1"/>
                        </a:solidFill>
                      </a:rPr>
                      <a:pPr>
                        <a:defRPr sz="15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4C4-448C-B62D-B5004BF1C5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Charts'!$A$2:$A$6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Charts'!$B$2:$B$6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4C4-448C-B62D-B5004BF1C57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30184671"/>
        <c:axId val="930190495"/>
      </c:barChart>
      <c:catAx>
        <c:axId val="93018467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A100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190495"/>
        <c:crosses val="autoZero"/>
        <c:auto val="1"/>
        <c:lblAlgn val="ctr"/>
        <c:lblOffset val="100"/>
        <c:noMultiLvlLbl val="0"/>
      </c:catAx>
      <c:valAx>
        <c:axId val="93019049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A100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184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rgbClr val="A100FF"/>
                </a:solidFill>
              </a:rPr>
              <a:t>Popularity % share From Top 5 Categories</a:t>
            </a:r>
          </a:p>
          <a:p>
            <a:pPr>
              <a:defRPr/>
            </a:pPr>
            <a:endParaRPr lang="en-IN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9F7-4F21-AAC5-C6234CE61C0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9F7-4F21-AAC5-C6234CE61C0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9F7-4F21-AAC5-C6234CE61C0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9F7-4F21-AAC5-C6234CE61C0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9F7-4F21-AAC5-C6234CE61C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 Charts'!$A$2:$A$6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Charts'!$B$2:$B$6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9F7-4F21-AAC5-C6234CE61C0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7348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071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A56C98-5B19-4459-BD99-E09D7E351A29}"/>
              </a:ext>
            </a:extLst>
          </p:cNvPr>
          <p:cNvSpPr txBox="1"/>
          <p:nvPr/>
        </p:nvSpPr>
        <p:spPr>
          <a:xfrm>
            <a:off x="11346246" y="1161804"/>
            <a:ext cx="648455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A100FF"/>
              </a:solidFill>
              <a:latin typeface="Roboto" panose="020B0604020202020204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There are a total of 16 Unique </a:t>
            </a:r>
            <a:r>
              <a:rPr lang="en-US" sz="2400" dirty="0">
                <a:solidFill>
                  <a:srgbClr val="A100FF"/>
                </a:solidFill>
                <a:latin typeface="Roboto" panose="020B0604020202020204" pitchFamily="2" charset="0"/>
              </a:rPr>
              <a:t>C</a:t>
            </a: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ategories, with the top 5 being Animals, Science, Healthy Eating, Technology, and Food.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‘Animals’ and ‘Science’ are the two categories with the highest popularity scores.</a:t>
            </a:r>
          </a:p>
          <a:p>
            <a:endParaRPr lang="en-US" sz="2400" b="0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Animals is the most popular category with 1897 reactions, while Public Speaking has the least with 1217 reactions.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‘May’ is the month with the highest number of posts followed by January &amp; August.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Content is primarily in four formats: ‘Photo’, ‘Video’, ‘GIF’, and ‘Audio’, with photos being the most uploaded format</a:t>
            </a:r>
            <a:r>
              <a:rPr lang="en-US" sz="2800" b="0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.</a:t>
            </a:r>
            <a:endParaRPr lang="en-IN" sz="2800" dirty="0">
              <a:solidFill>
                <a:srgbClr val="A1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5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A56C98-5B19-4459-BD99-E09D7E351A29}"/>
              </a:ext>
            </a:extLst>
          </p:cNvPr>
          <p:cNvSpPr txBox="1"/>
          <p:nvPr/>
        </p:nvSpPr>
        <p:spPr>
          <a:xfrm>
            <a:off x="11346246" y="1161804"/>
            <a:ext cx="64845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endParaRPr lang="en-US" sz="2400" b="1" dirty="0">
              <a:solidFill>
                <a:srgbClr val="A100FF"/>
              </a:solidFill>
              <a:latin typeface="Roboto" panose="020B0604020202020204" pitchFamily="2" charset="0"/>
            </a:endParaRPr>
          </a:p>
          <a:p>
            <a:endParaRPr lang="en-US" sz="2400" b="1" i="0" dirty="0">
              <a:solidFill>
                <a:srgbClr val="A100FF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b="1" i="0" dirty="0">
                <a:solidFill>
                  <a:srgbClr val="A100FF"/>
                </a:solidFill>
                <a:effectLst/>
                <a:latin typeface="Roboto" panose="020B0604020202020204" pitchFamily="2" charset="0"/>
              </a:rPr>
              <a:t>Conclusion</a:t>
            </a:r>
          </a:p>
          <a:p>
            <a:endParaRPr lang="en-US" sz="2400" dirty="0">
              <a:solidFill>
                <a:srgbClr val="A100FF"/>
              </a:solidFill>
              <a:latin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100FF"/>
                </a:solidFill>
                <a:effectLst/>
                <a:latin typeface="Roboto" panose="02000000000000000000" pitchFamily="2" charset="0"/>
              </a:rPr>
              <a:t>Content primarily in photo format, indicating a need for diversification into other formats.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A100FF"/>
              </a:solidFill>
              <a:latin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A100FF"/>
                </a:solidFill>
                <a:latin typeface="Roboto" panose="02000000000000000000" pitchFamily="2" charset="0"/>
              </a:rPr>
              <a:t>Focusing to less popular categories like Public Speaking, and Putting more efforts on February, March, and June, could boost overall engagement.</a:t>
            </a:r>
            <a:endParaRPr lang="en-IN" sz="2400" dirty="0">
              <a:solidFill>
                <a:srgbClr val="A100FF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4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1800" y="3262080"/>
            <a:ext cx="8673443" cy="5567691"/>
            <a:chOff x="0" y="0"/>
            <a:chExt cx="11564591" cy="742358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2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1909667"/>
            <a:ext cx="11944839" cy="651427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Graphik Regular" panose="020B0503030202060203"/>
              </a:rPr>
              <a:t>  			</a:t>
            </a:r>
          </a:p>
          <a:p>
            <a:endParaRPr lang="en-US" dirty="0">
              <a:latin typeface="Graphik Regular" panose="020B0503030202060203"/>
            </a:endParaRPr>
          </a:p>
          <a:p>
            <a:endParaRPr lang="en-US" dirty="0">
              <a:latin typeface="Graphik Regular" panose="020B0503030202060203"/>
            </a:endParaRPr>
          </a:p>
          <a:p>
            <a:r>
              <a:rPr lang="en-US" dirty="0">
                <a:latin typeface="Graphik Regular" panose="020B0503030202060203"/>
              </a:rPr>
              <a:t>			     </a:t>
            </a:r>
          </a:p>
          <a:p>
            <a:r>
              <a:rPr lang="en-US" sz="3200" dirty="0">
                <a:latin typeface="Graphik Regular" panose="020B0503030202060203"/>
              </a:rPr>
              <a:t>				</a:t>
            </a:r>
            <a:r>
              <a:rPr lang="en-US" sz="3200" dirty="0">
                <a:solidFill>
                  <a:srgbClr val="A100FF"/>
                </a:solidFill>
                <a:latin typeface="Graphik Regular" panose="020B0503030202060203"/>
              </a:rPr>
              <a:t>Social Buzz </a:t>
            </a:r>
            <a:r>
              <a:rPr lang="en-US" sz="3200" dirty="0">
                <a:latin typeface="Graphik Regular" panose="020B0503030202060203"/>
              </a:rPr>
              <a:t>is Fastest Growing Platform that           				need to adapt quickly to it’s global scale.</a:t>
            </a:r>
          </a:p>
          <a:p>
            <a:endParaRPr lang="en-US" sz="3200" dirty="0">
              <a:latin typeface="Graphik Regular" panose="020B0503030202060203"/>
            </a:endParaRPr>
          </a:p>
          <a:p>
            <a:r>
              <a:rPr lang="en-US" sz="3200" dirty="0">
                <a:latin typeface="Graphik Regular" panose="020B0503030202060203"/>
              </a:rPr>
              <a:t>				Accenture has begun three months POC focusing </a:t>
            </a:r>
          </a:p>
          <a:p>
            <a:r>
              <a:rPr lang="en-US" sz="3200" dirty="0">
                <a:latin typeface="Graphik Regular" panose="020B0503030202060203"/>
              </a:rPr>
              <a:t>				on these task.</a:t>
            </a:r>
          </a:p>
          <a:p>
            <a:r>
              <a:rPr lang="en-US" sz="3200" dirty="0">
                <a:latin typeface="Graphik Regular" panose="020B0503030202060203"/>
              </a:rPr>
              <a:t>				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				- An Audit for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				- Recommendations for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raphik Regular" panose="020B0503030202060203"/>
              </a:rPr>
              <a:t>				- An Analysis to find </a:t>
            </a:r>
            <a:r>
              <a:rPr lang="en-US" sz="3200" dirty="0">
                <a:solidFill>
                  <a:srgbClr val="A100FF"/>
                </a:solidFill>
                <a:latin typeface="Graphik Regular" panose="020B0503030202060203"/>
              </a:rPr>
              <a:t>Social Buzz’s </a:t>
            </a:r>
            <a:r>
              <a:rPr lang="en-US" sz="3200" dirty="0">
                <a:latin typeface="Graphik Regular" panose="020B0503030202060203"/>
              </a:rPr>
              <a:t>top 5 most                                </a:t>
            </a:r>
          </a:p>
          <a:p>
            <a:r>
              <a:rPr lang="en-US" sz="3200" dirty="0">
                <a:latin typeface="Graphik Regular" panose="020B0503030202060203"/>
              </a:rPr>
              <a:t>				popular categories of content.</a:t>
            </a:r>
          </a:p>
          <a:p>
            <a:endParaRPr lang="en-US" sz="3200" dirty="0">
              <a:latin typeface="Graphik Regular" panose="020B0503030202060203"/>
            </a:endParaRPr>
          </a:p>
          <a:p>
            <a:r>
              <a:rPr lang="en-US" sz="3200" dirty="0">
                <a:latin typeface="Graphik Regular" panose="020B0503030202060203"/>
              </a:rPr>
              <a:t>				</a:t>
            </a:r>
          </a:p>
          <a:p>
            <a:r>
              <a:rPr lang="en-US" sz="3200" dirty="0">
                <a:latin typeface="Graphik Regular" panose="020B0503030202060203"/>
              </a:rPr>
              <a:t>						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7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3D4495-97C2-4052-B8A3-5B46F8A25995}"/>
              </a:ext>
            </a:extLst>
          </p:cNvPr>
          <p:cNvSpPr txBox="1"/>
          <p:nvPr/>
        </p:nvSpPr>
        <p:spPr>
          <a:xfrm>
            <a:off x="3860431" y="1365875"/>
            <a:ext cx="4031155" cy="5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phik Regular" panose="020B0503030202060203"/>
              </a:rPr>
              <a:t>Data Gathering</a:t>
            </a:r>
            <a:endParaRPr lang="en-IN" sz="3200" b="1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F48A58-E250-47FA-B163-2F4B1F5FDB4C}"/>
              </a:ext>
            </a:extLst>
          </p:cNvPr>
          <p:cNvSpPr txBox="1"/>
          <p:nvPr/>
        </p:nvSpPr>
        <p:spPr>
          <a:xfrm>
            <a:off x="5852378" y="2984043"/>
            <a:ext cx="664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phik Regular" panose="020B0503030202060203"/>
              </a:rPr>
              <a:t>Data Understanding &amp; Data Cleaning</a:t>
            </a:r>
            <a:endParaRPr lang="en-IN" sz="3200" b="1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809C99-926E-40BC-A885-D5C2AC6D663D}"/>
              </a:ext>
            </a:extLst>
          </p:cNvPr>
          <p:cNvSpPr txBox="1"/>
          <p:nvPr/>
        </p:nvSpPr>
        <p:spPr>
          <a:xfrm>
            <a:off x="7652004" y="4701905"/>
            <a:ext cx="319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phik Regular" panose="020B0503030202060203"/>
              </a:rPr>
              <a:t>Data Modelling</a:t>
            </a:r>
            <a:r>
              <a:rPr lang="en-US" sz="3200" b="1" dirty="0">
                <a:latin typeface="Graphik Regular" panose="020B0503030202060203"/>
              </a:rPr>
              <a:t> </a:t>
            </a:r>
            <a:endParaRPr lang="en-IN" sz="3200" b="1" dirty="0">
              <a:latin typeface="Graphik Regular" panose="020B0503030202060203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7D29C8-F778-4961-82F2-9B02753A8597}"/>
              </a:ext>
            </a:extLst>
          </p:cNvPr>
          <p:cNvSpPr txBox="1"/>
          <p:nvPr/>
        </p:nvSpPr>
        <p:spPr>
          <a:xfrm>
            <a:off x="9531036" y="6419767"/>
            <a:ext cx="349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phik Regular" panose="020B0503030202060203"/>
              </a:rPr>
              <a:t>Data Analysis</a:t>
            </a:r>
            <a:endParaRPr lang="en-IN" sz="3200" b="1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ED0346-98A1-40A2-93FD-2A1697951493}"/>
              </a:ext>
            </a:extLst>
          </p:cNvPr>
          <p:cNvSpPr txBox="1"/>
          <p:nvPr/>
        </p:nvSpPr>
        <p:spPr>
          <a:xfrm>
            <a:off x="11425954" y="7979099"/>
            <a:ext cx="366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phik Regular" panose="020B0503030202060203"/>
              </a:rPr>
              <a:t>Uncover Insights</a:t>
            </a:r>
            <a:endParaRPr lang="en-IN" sz="3200" b="1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14836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A2CAD8-1970-4801-B0E8-64573D63002D}"/>
              </a:ext>
            </a:extLst>
          </p:cNvPr>
          <p:cNvSpPr txBox="1"/>
          <p:nvPr/>
        </p:nvSpPr>
        <p:spPr>
          <a:xfrm>
            <a:off x="2514600" y="4817787"/>
            <a:ext cx="71124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Over </a:t>
            </a:r>
            <a:r>
              <a:rPr lang="en-US" sz="2800" u="sng" dirty="0">
                <a:solidFill>
                  <a:schemeClr val="bg1"/>
                </a:solidFill>
                <a:latin typeface="Graphik Regular" panose="020B0503030202060203"/>
              </a:rPr>
              <a:t>100k+</a:t>
            </a: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 posts per day.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Graphik Regular" panose="020B0503030202060203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Annually </a:t>
            </a:r>
            <a:r>
              <a:rPr lang="en-US" sz="2800" u="sng" dirty="0">
                <a:solidFill>
                  <a:schemeClr val="bg1"/>
                </a:solidFill>
                <a:latin typeface="Graphik Regular" panose="020B0503030202060203"/>
              </a:rPr>
              <a:t>3.6M</a:t>
            </a: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 pieces of content per year!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Graphik Regular" panose="020B0503030202060203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Due to nature of their product</a:t>
            </a:r>
            <a:b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</a:b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the amount of data they analyze is huge and it’s difficult to handle.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Graphik Regular" panose="020B0503030202060203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Identify the </a:t>
            </a:r>
            <a:r>
              <a:rPr lang="en-US" sz="2800" u="sng" dirty="0">
                <a:solidFill>
                  <a:schemeClr val="bg1"/>
                </a:solidFill>
                <a:latin typeface="Graphik Regular" panose="020B0503030202060203"/>
              </a:rPr>
              <a:t>Top 5 categories </a:t>
            </a:r>
            <a:r>
              <a:rPr lang="en-US" sz="2800" dirty="0">
                <a:solidFill>
                  <a:schemeClr val="bg1"/>
                </a:solidFill>
                <a:latin typeface="Graphik Regular" panose="020B0503030202060203"/>
              </a:rPr>
              <a:t> with largest popularity.</a:t>
            </a:r>
            <a:endParaRPr lang="en-IN" sz="2800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7105" y="6938683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B04D4-835E-416B-BB2D-4B7467DC8C63}"/>
              </a:ext>
            </a:extLst>
          </p:cNvPr>
          <p:cNvSpPr txBox="1"/>
          <p:nvPr/>
        </p:nvSpPr>
        <p:spPr>
          <a:xfrm>
            <a:off x="14293092" y="1270730"/>
            <a:ext cx="330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0" i="0" dirty="0">
              <a:solidFill>
                <a:srgbClr val="000000"/>
              </a:solidFill>
              <a:effectLst/>
              <a:latin typeface="Graphik Regular" panose="020B0503030202060203"/>
            </a:endParaRPr>
          </a:p>
          <a:p>
            <a:pPr algn="ctr"/>
            <a:r>
              <a:rPr lang="en-IN" sz="2400" b="0" i="0" dirty="0">
                <a:solidFill>
                  <a:srgbClr val="000000"/>
                </a:solidFill>
                <a:effectLst/>
                <a:latin typeface="Graphik Regular" panose="020B0503030202060203"/>
              </a:rPr>
              <a:t>Andrew Fleming </a:t>
            </a:r>
          </a:p>
          <a:p>
            <a:r>
              <a:rPr lang="en-IN" sz="2400" b="0" i="0" dirty="0">
                <a:solidFill>
                  <a:srgbClr val="A100FF"/>
                </a:solidFill>
                <a:effectLst/>
                <a:latin typeface="Graphik Regular" panose="020B0503030202060203"/>
              </a:rPr>
              <a:t>Chief Technical Architect</a:t>
            </a:r>
            <a:endParaRPr lang="en-IN" sz="2400" dirty="0">
              <a:solidFill>
                <a:srgbClr val="A100FF"/>
              </a:solidFill>
              <a:latin typeface="Graphik Regular" panose="020B0503030202060203"/>
            </a:endParaRPr>
          </a:p>
        </p:txBody>
      </p:sp>
      <p:grpSp>
        <p:nvGrpSpPr>
          <p:cNvPr id="33" name="Group 28">
            <a:extLst>
              <a:ext uri="{FF2B5EF4-FFF2-40B4-BE49-F238E27FC236}">
                <a16:creationId xmlns:a16="http://schemas.microsoft.com/office/drawing/2014/main" id="{36FDA757-FF02-470C-9092-208F745DBD21}"/>
              </a:ext>
            </a:extLst>
          </p:cNvPr>
          <p:cNvGrpSpPr>
            <a:grpSpLocks noChangeAspect="1"/>
          </p:cNvGrpSpPr>
          <p:nvPr/>
        </p:nvGrpSpPr>
        <p:grpSpPr>
          <a:xfrm>
            <a:off x="11443639" y="1008391"/>
            <a:ext cx="2174041" cy="2165548"/>
            <a:chOff x="0" y="0"/>
            <a:chExt cx="6502400" cy="647700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B079885E-2941-4DF8-80A4-B8646A4E49A2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343E5220-920B-4431-931D-F94B63CCD54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7A4BDA0-522F-4D2B-8BEA-30CECE48B2C2}"/>
              </a:ext>
            </a:extLst>
          </p:cNvPr>
          <p:cNvSpPr txBox="1"/>
          <p:nvPr/>
        </p:nvSpPr>
        <p:spPr>
          <a:xfrm>
            <a:off x="14293091" y="4500075"/>
            <a:ext cx="330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0" i="0" dirty="0">
              <a:solidFill>
                <a:srgbClr val="000000"/>
              </a:solidFill>
              <a:effectLst/>
              <a:latin typeface="Graphik Regular" panose="020B0503030202060203"/>
            </a:endParaRPr>
          </a:p>
          <a:p>
            <a:pPr algn="ctr"/>
            <a:r>
              <a:rPr lang="en-IN" sz="2400" b="0" i="0" dirty="0">
                <a:solidFill>
                  <a:srgbClr val="000000"/>
                </a:solidFill>
                <a:effectLst/>
                <a:latin typeface="Graphik Regular" panose="020B0503030202060203"/>
              </a:rPr>
              <a:t>Marcus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Graphik Regular" panose="020B0503030202060203"/>
              </a:rPr>
              <a:t>Rompton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Graphik Regular" panose="020B0503030202060203"/>
              </a:rPr>
              <a:t> </a:t>
            </a:r>
          </a:p>
          <a:p>
            <a:pPr algn="ctr"/>
            <a:r>
              <a:rPr lang="en-IN" sz="2400" b="0" i="0" dirty="0">
                <a:solidFill>
                  <a:srgbClr val="A100FF"/>
                </a:solidFill>
                <a:effectLst/>
                <a:latin typeface="Graphik Regular" panose="020B0503030202060203"/>
              </a:rPr>
              <a:t>Senior Principle</a:t>
            </a:r>
            <a:endParaRPr lang="en-IN" sz="2400" dirty="0">
              <a:solidFill>
                <a:srgbClr val="A100FF"/>
              </a:solidFill>
              <a:latin typeface="Graphik Regular" panose="020B0503030202060203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F1B6AD-2616-4BB3-8793-A3A674D8F450}"/>
              </a:ext>
            </a:extLst>
          </p:cNvPr>
          <p:cNvSpPr txBox="1"/>
          <p:nvPr/>
        </p:nvSpPr>
        <p:spPr>
          <a:xfrm>
            <a:off x="14595921" y="7421293"/>
            <a:ext cx="300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Graphik Regular" panose="020B0503030202060203"/>
            </a:endParaRPr>
          </a:p>
          <a:p>
            <a:pPr algn="ctr"/>
            <a:r>
              <a:rPr lang="en-US" sz="2400" dirty="0">
                <a:latin typeface="Graphik Regular" panose="020B0503030202060203"/>
              </a:rPr>
              <a:t>Sahil Parab</a:t>
            </a:r>
          </a:p>
          <a:p>
            <a:pPr algn="ctr"/>
            <a:r>
              <a:rPr lang="en-US" sz="2400" dirty="0">
                <a:solidFill>
                  <a:srgbClr val="A100FF"/>
                </a:solidFill>
                <a:latin typeface="Graphik Regular" panose="020B0503030202060203"/>
              </a:rPr>
              <a:t>Data Analyst</a:t>
            </a:r>
            <a:endParaRPr lang="en-IN" sz="2400" dirty="0">
              <a:solidFill>
                <a:srgbClr val="A100FF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6CF70-C4BE-4C23-942D-022154B719F6}"/>
              </a:ext>
            </a:extLst>
          </p:cNvPr>
          <p:cNvSpPr txBox="1"/>
          <p:nvPr/>
        </p:nvSpPr>
        <p:spPr>
          <a:xfrm>
            <a:off x="2819401" y="3267078"/>
            <a:ext cx="167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  <a:latin typeface="Graphik Regular" panose="020B0503030202060203"/>
              </a:rPr>
              <a:t>16</a:t>
            </a:r>
            <a:endParaRPr lang="en-IN" sz="9600" dirty="0">
              <a:solidFill>
                <a:srgbClr val="A100FF"/>
              </a:solidFill>
              <a:latin typeface="Graphik Regular" panose="020B050303020206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80103-28B3-44BF-BE9C-81EC16958732}"/>
              </a:ext>
            </a:extLst>
          </p:cNvPr>
          <p:cNvSpPr txBox="1"/>
          <p:nvPr/>
        </p:nvSpPr>
        <p:spPr>
          <a:xfrm>
            <a:off x="1828800" y="5112724"/>
            <a:ext cx="371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raphik Regular" panose="020B0503030202060203"/>
              </a:rPr>
              <a:t>Unique Categories</a:t>
            </a:r>
            <a:endParaRPr lang="en-IN" sz="3600" dirty="0">
              <a:latin typeface="Graphik Regular" panose="020B050303020206020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28276-B7C4-4094-A9DF-C54677A29A01}"/>
              </a:ext>
            </a:extLst>
          </p:cNvPr>
          <p:cNvSpPr txBox="1"/>
          <p:nvPr/>
        </p:nvSpPr>
        <p:spPr>
          <a:xfrm>
            <a:off x="7391400" y="3267078"/>
            <a:ext cx="28370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  <a:latin typeface="Graphik Regular" panose="020B0503030202060203"/>
              </a:rPr>
              <a:t>1897</a:t>
            </a:r>
            <a:endParaRPr lang="en-IN" sz="9600" dirty="0">
              <a:solidFill>
                <a:srgbClr val="A100FF"/>
              </a:solidFill>
              <a:latin typeface="Graphik Regular" panose="020B050303020206020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FA7EE-8BCF-4973-88E9-324E4A1CCA6C}"/>
              </a:ext>
            </a:extLst>
          </p:cNvPr>
          <p:cNvSpPr txBox="1"/>
          <p:nvPr/>
        </p:nvSpPr>
        <p:spPr>
          <a:xfrm>
            <a:off x="6553200" y="5112724"/>
            <a:ext cx="541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Graphik Regular" panose="020B0503030202060203"/>
              </a:rPr>
              <a:t>Reactions to “</a:t>
            </a:r>
            <a:r>
              <a:rPr lang="en-US" sz="3600" u="sng" dirty="0">
                <a:solidFill>
                  <a:srgbClr val="A100FF"/>
                </a:solidFill>
                <a:latin typeface="Graphik Regular" panose="020B0503030202060203"/>
              </a:rPr>
              <a:t>Animal</a:t>
            </a:r>
            <a:r>
              <a:rPr lang="en-US" sz="3600" dirty="0">
                <a:latin typeface="Graphik Regular" panose="020B0503030202060203"/>
              </a:rPr>
              <a:t>” Post</a:t>
            </a:r>
            <a:endParaRPr lang="en-IN" sz="3600" dirty="0">
              <a:latin typeface="Graphik Regular" panose="020B050303020206020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78BE89-66C6-4401-8B4E-D1927A042292}"/>
              </a:ext>
            </a:extLst>
          </p:cNvPr>
          <p:cNvSpPr txBox="1"/>
          <p:nvPr/>
        </p:nvSpPr>
        <p:spPr>
          <a:xfrm>
            <a:off x="12742597" y="3267078"/>
            <a:ext cx="283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IN" sz="9600" dirty="0">
              <a:solidFill>
                <a:srgbClr val="A1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13B27-62F0-44F5-AAC5-E0C793CF8447}"/>
              </a:ext>
            </a:extLst>
          </p:cNvPr>
          <p:cNvSpPr txBox="1"/>
          <p:nvPr/>
        </p:nvSpPr>
        <p:spPr>
          <a:xfrm>
            <a:off x="12477778" y="5154297"/>
            <a:ext cx="459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Month with Most Post</a:t>
            </a:r>
            <a:endParaRPr lang="en-IN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87576E0-8FB1-4613-83E8-217CCA678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692735"/>
              </p:ext>
            </p:extLst>
          </p:nvPr>
        </p:nvGraphicFramePr>
        <p:xfrm>
          <a:off x="4729688" y="1923773"/>
          <a:ext cx="10991885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34870E3-0446-48C0-8EA9-229AADC01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097414"/>
              </p:ext>
            </p:extLst>
          </p:nvPr>
        </p:nvGraphicFramePr>
        <p:xfrm>
          <a:off x="4524919" y="1498355"/>
          <a:ext cx="10870463" cy="75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428</Words>
  <Application>Microsoft Office PowerPoint</Application>
  <PresentationFormat>Custom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Wingdings</vt:lpstr>
      <vt:lpstr>Graphik Regular</vt:lpstr>
      <vt:lpstr>Clear Sans Regular Bold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Sahil Parab</cp:lastModifiedBy>
  <cp:revision>37</cp:revision>
  <dcterms:created xsi:type="dcterms:W3CDTF">2006-08-16T00:00:00Z</dcterms:created>
  <dcterms:modified xsi:type="dcterms:W3CDTF">2024-05-05T09:21:35Z</dcterms:modified>
  <dc:identifier>DAEhDyfaYKE</dc:identifier>
</cp:coreProperties>
</file>